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56" r:id="rId6"/>
    <p:sldId id="257" r:id="rId7"/>
    <p:sldId id="277"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Gustafson" initials="SG" lastIdx="1" clrIdx="0">
    <p:extLst>
      <p:ext uri="{19B8F6BF-5375-455C-9EA6-DF929625EA0E}">
        <p15:presenceInfo xmlns:p15="http://schemas.microsoft.com/office/powerpoint/2012/main" userId="S::susan.gustafson@uwsc.org::ae8330a6-46d1-45f1-957b-bf6d12f94a62" providerId="AD"/>
      </p:ext>
    </p:extLst>
  </p:cmAuthor>
  <p:cmAuthor id="2" name="Sara McArdle" initials="SM" lastIdx="1" clrIdx="1">
    <p:extLst>
      <p:ext uri="{19B8F6BF-5375-455C-9EA6-DF929625EA0E}">
        <p15:presenceInfo xmlns:p15="http://schemas.microsoft.com/office/powerpoint/2012/main" userId="S::sara.mcardle@uwsc.org::548ae60f-8263-4504-b74e-10662079a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C23"/>
    <a:srgbClr val="002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52" autoAdjust="0"/>
  </p:normalViewPr>
  <p:slideViewPr>
    <p:cSldViewPr snapToGrid="0">
      <p:cViewPr varScale="1">
        <p:scale>
          <a:sx n="71" d="100"/>
          <a:sy n="71" d="100"/>
        </p:scale>
        <p:origin x="1790" y="3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D9A59-D3FD-48FD-B7B7-1D7D65F25BD7}" type="datetimeFigureOut">
              <a:rPr lang="en-US" smtClean="0"/>
              <a:t>10/26/2021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75990-DD61-4BA0-A111-BA5037BDDB0E}" type="slidenum">
              <a:rPr lang="en-US" smtClean="0"/>
              <a:t>‹#›</a:t>
            </a:fld>
            <a:endParaRPr lang="en-US"/>
          </a:p>
        </p:txBody>
      </p:sp>
    </p:spTree>
    <p:extLst>
      <p:ext uri="{BB962C8B-B14F-4D97-AF65-F5344CB8AC3E}">
        <p14:creationId xmlns:p14="http://schemas.microsoft.com/office/powerpoint/2010/main" val="25536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Way of Snohomish County works with community partners to help local families with young children who are fighting to escape poverty. We believe the most effective way to achieve this goal is by focusing on systemic change, ensuring that families live to their fullest potential for generations to come regardless of race, place, and ability.</a:t>
            </a:r>
            <a:br>
              <a:rPr lang="en-US" dirty="0"/>
            </a:br>
            <a:endParaRPr lang="en-US" dirty="0"/>
          </a:p>
          <a:p>
            <a:pPr algn="l" rtl="0" fontAlgn="base"/>
            <a:r>
              <a:rPr lang="en-US" sz="1800" b="0" i="0" dirty="0">
                <a:solidFill>
                  <a:srgbClr val="000000"/>
                </a:solidFill>
                <a:effectLst/>
                <a:latin typeface="Calibri" panose="020F0502020204030204" pitchFamily="34" charset="0"/>
              </a:rPr>
              <a:t>Traditionally, programs and services are largely either adult-centered or child-centered. Families face a network of services that are difficult to navigate with many confusing and complex roads to resources. The difficulty in navigating these complex systems, from education and healthcare to government assistance and community programs, can keep a family trapped in poverty.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FD75990-DD61-4BA0-A111-BA5037BDDB0E}" type="slidenum">
              <a:rPr lang="en-US" smtClean="0"/>
              <a:t>2</a:t>
            </a:fld>
            <a:endParaRPr lang="en-US"/>
          </a:p>
        </p:txBody>
      </p:sp>
    </p:spTree>
    <p:extLst>
      <p:ext uri="{BB962C8B-B14F-4D97-AF65-F5344CB8AC3E}">
        <p14:creationId xmlns:p14="http://schemas.microsoft.com/office/powerpoint/2010/main" val="69422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00000"/>
                </a:solidFill>
                <a:effectLst/>
                <a:latin typeface="Calibri" panose="020F0502020204030204" pitchFamily="34" charset="0"/>
              </a:rPr>
              <a:t>CORE fundamentally shifts the conversation around poverty from a siloed system of services to a collaborative approach serving both children and the adults in their lives, together.</a:t>
            </a:r>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CORE places the whole family at the center of a collaborative partnership where multiple nonprofit, public, and private partners work with families who are fighting to escape poverty.</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CORE uses two very promising national models: Collective Impact and a 2-Generational approach. The 2-Generational approach works to simultaneously meet the needs of the whole household and is not limited to only parents. For instance, at school, you cannot effectively meet a child’s needs without also supporting the various caregivers who take care of that child when they go home at night, on weekends, and in the summer.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This 2-Generational approach focuses on five core areas: early childhood education; postsecondary and employment pathways; health and well-being; economic assets like stable housing and savings; and community connections like friends, family, and other social groups for both the children and the adults in their lives. </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Collective Impact brings partners together to significantly shift social issues through structured, measurable collaboration. </a:t>
            </a:r>
          </a:p>
        </p:txBody>
      </p:sp>
      <p:sp>
        <p:nvSpPr>
          <p:cNvPr id="4" name="Slide Number Placeholder 3"/>
          <p:cNvSpPr>
            <a:spLocks noGrp="1"/>
          </p:cNvSpPr>
          <p:nvPr>
            <p:ph type="sldNum" sz="quarter" idx="5"/>
          </p:nvPr>
        </p:nvSpPr>
        <p:spPr/>
        <p:txBody>
          <a:bodyPr/>
          <a:lstStyle/>
          <a:p>
            <a:fld id="{5FD75990-DD61-4BA0-A111-BA5037BDDB0E}" type="slidenum">
              <a:rPr lang="en-US" smtClean="0"/>
              <a:t>3</a:t>
            </a:fld>
            <a:endParaRPr lang="en-US"/>
          </a:p>
        </p:txBody>
      </p:sp>
    </p:spTree>
    <p:extLst>
      <p:ext uri="{BB962C8B-B14F-4D97-AF65-F5344CB8AC3E}">
        <p14:creationId xmlns:p14="http://schemas.microsoft.com/office/powerpoint/2010/main" val="140874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a:cs typeface="Arial"/>
              </a:rPr>
              <a:t>Like all of us, the CORE Collaboratives spent much of 2020 adjusting their work and supporting families through a year  of lockdowns, virtual interactions, and social, emotional, and physical challenges no one has ever experienced. Here are the ways CORE Collaboratives responded to the COVID-19 pandemic.</a:t>
            </a:r>
            <a:endParaRPr lang="en-US" b="0" dirty="0"/>
          </a:p>
        </p:txBody>
      </p:sp>
      <p:sp>
        <p:nvSpPr>
          <p:cNvPr id="4" name="Slide Number Placeholder 3"/>
          <p:cNvSpPr>
            <a:spLocks noGrp="1"/>
          </p:cNvSpPr>
          <p:nvPr>
            <p:ph type="sldNum" sz="quarter" idx="5"/>
          </p:nvPr>
        </p:nvSpPr>
        <p:spPr/>
        <p:txBody>
          <a:bodyPr/>
          <a:lstStyle/>
          <a:p>
            <a:fld id="{5FD75990-DD61-4BA0-A111-BA5037BDDB0E}" type="slidenum">
              <a:rPr lang="en-US" smtClean="0"/>
              <a:t>4</a:t>
            </a:fld>
            <a:endParaRPr lang="en-US"/>
          </a:p>
        </p:txBody>
      </p:sp>
    </p:spTree>
    <p:extLst>
      <p:ext uri="{BB962C8B-B14F-4D97-AF65-F5344CB8AC3E}">
        <p14:creationId xmlns:p14="http://schemas.microsoft.com/office/powerpoint/2010/main" val="210071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presentation mode, click the button to play the video. If you aren’t in presentation mode, </a:t>
            </a:r>
            <a:r>
              <a:rPr lang="en-US" sz="1200" kern="1200" err="1">
                <a:solidFill>
                  <a:schemeClr val="tx1"/>
                </a:solidFill>
                <a:effectLst/>
                <a:latin typeface="+mn-lt"/>
                <a:ea typeface="+mn-ea"/>
                <a:cs typeface="+mn-cs"/>
              </a:rPr>
              <a:t>ctrl+click</a:t>
            </a:r>
            <a:r>
              <a:rPr lang="en-US" sz="1200" kern="1200">
                <a:solidFill>
                  <a:schemeClr val="tx1"/>
                </a:solidFill>
                <a:effectLst/>
                <a:latin typeface="+mn-lt"/>
                <a:ea typeface="+mn-ea"/>
                <a:cs typeface="+mn-cs"/>
              </a:rPr>
              <a:t> to play. </a:t>
            </a:r>
            <a:endParaRPr lang="en-US"/>
          </a:p>
        </p:txBody>
      </p:sp>
      <p:sp>
        <p:nvSpPr>
          <p:cNvPr id="4" name="Slide Number Placeholder 3"/>
          <p:cNvSpPr>
            <a:spLocks noGrp="1"/>
          </p:cNvSpPr>
          <p:nvPr>
            <p:ph type="sldNum" sz="quarter" idx="10"/>
          </p:nvPr>
        </p:nvSpPr>
        <p:spPr/>
        <p:txBody>
          <a:bodyPr/>
          <a:lstStyle/>
          <a:p>
            <a:fld id="{5FD75990-DD61-4BA0-A111-BA5037BDDB0E}" type="slidenum">
              <a:rPr lang="en-US" smtClean="0"/>
              <a:t>5</a:t>
            </a:fld>
            <a:endParaRPr lang="en-US"/>
          </a:p>
        </p:txBody>
      </p:sp>
    </p:spTree>
    <p:extLst>
      <p:ext uri="{BB962C8B-B14F-4D97-AF65-F5344CB8AC3E}">
        <p14:creationId xmlns:p14="http://schemas.microsoft.com/office/powerpoint/2010/main" val="32681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Aft>
                <a:spcPts val="600"/>
              </a:spcAft>
              <a:buFont typeface="Arial" panose="020B0604020202020204" pitchFamily="34" charset="0"/>
              <a:buChar char="•"/>
            </a:pPr>
            <a:r>
              <a:rPr lang="en-US" sz="1200" dirty="0"/>
              <a:t>By supporting United Way of Snohomish County’s CORE work, you are </a:t>
            </a:r>
            <a:r>
              <a:rPr lang="en-US" sz="1800" b="0" i="0" dirty="0">
                <a:solidFill>
                  <a:srgbClr val="201F1E"/>
                </a:solidFill>
                <a:effectLst/>
                <a:latin typeface="Arial" panose="020B0604020202020204" pitchFamily="34" charset="0"/>
              </a:rPr>
              <a:t>helping develop innovative strategies to shift the focus from short-term fixes to long-term, lasting solutions for families in Snohomish County who are fighting to escape poverty.</a:t>
            </a:r>
          </a:p>
          <a:p>
            <a:pPr marL="285750" indent="-285750">
              <a:lnSpc>
                <a:spcPct val="90000"/>
              </a:lnSpc>
              <a:spcAft>
                <a:spcPts val="600"/>
              </a:spcAft>
              <a:buFont typeface="Arial" panose="020B0604020202020204" pitchFamily="34" charset="0"/>
              <a:buChar char="•"/>
            </a:pPr>
            <a:r>
              <a:rPr lang="en-US" sz="1200" dirty="0"/>
              <a:t>Thank you for your generosity and commitment!</a:t>
            </a:r>
          </a:p>
          <a:p>
            <a:endParaRPr lang="en-US" dirty="0"/>
          </a:p>
        </p:txBody>
      </p:sp>
      <p:sp>
        <p:nvSpPr>
          <p:cNvPr id="4" name="Slide Number Placeholder 3"/>
          <p:cNvSpPr>
            <a:spLocks noGrp="1"/>
          </p:cNvSpPr>
          <p:nvPr>
            <p:ph type="sldNum" sz="quarter" idx="5"/>
          </p:nvPr>
        </p:nvSpPr>
        <p:spPr/>
        <p:txBody>
          <a:bodyPr/>
          <a:lstStyle/>
          <a:p>
            <a:fld id="{5FD75990-DD61-4BA0-A111-BA5037BDDB0E}" type="slidenum">
              <a:rPr lang="en-US" smtClean="0"/>
              <a:t>6</a:t>
            </a:fld>
            <a:endParaRPr lang="en-US"/>
          </a:p>
        </p:txBody>
      </p:sp>
    </p:spTree>
    <p:extLst>
      <p:ext uri="{BB962C8B-B14F-4D97-AF65-F5344CB8AC3E}">
        <p14:creationId xmlns:p14="http://schemas.microsoft.com/office/powerpoint/2010/main" val="424712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DD796-CACE-493B-9F1D-C3ED4E65C34B}"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187368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DD796-CACE-493B-9F1D-C3ED4E65C34B}"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235803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DD796-CACE-493B-9F1D-C3ED4E65C34B}"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22030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DD796-CACE-493B-9F1D-C3ED4E65C34B}"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299081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DD796-CACE-493B-9F1D-C3ED4E65C34B}"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294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DD796-CACE-493B-9F1D-C3ED4E65C34B}"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329465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DD796-CACE-493B-9F1D-C3ED4E65C34B}"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17038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DD796-CACE-493B-9F1D-C3ED4E65C34B}"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109790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DD796-CACE-493B-9F1D-C3ED4E65C34B}"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255754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DD796-CACE-493B-9F1D-C3ED4E65C34B}"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344854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DD796-CACE-493B-9F1D-C3ED4E65C34B}"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F7613-BF6C-4CF0-A240-6D37397E4842}" type="slidenum">
              <a:rPr lang="en-US" smtClean="0"/>
              <a:t>‹#›</a:t>
            </a:fld>
            <a:endParaRPr lang="en-US"/>
          </a:p>
        </p:txBody>
      </p:sp>
    </p:spTree>
    <p:extLst>
      <p:ext uri="{BB962C8B-B14F-4D97-AF65-F5344CB8AC3E}">
        <p14:creationId xmlns:p14="http://schemas.microsoft.com/office/powerpoint/2010/main" val="31460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DD796-CACE-493B-9F1D-C3ED4E65C34B}" type="datetimeFigureOut">
              <a:rPr lang="en-US" smtClean="0"/>
              <a:t>10/26/2021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F7613-BF6C-4CF0-A240-6D37397E4842}" type="slidenum">
              <a:rPr lang="en-US" smtClean="0"/>
              <a:t>‹#›</a:t>
            </a:fld>
            <a:endParaRPr lang="en-US"/>
          </a:p>
        </p:txBody>
      </p:sp>
    </p:spTree>
    <p:extLst>
      <p:ext uri="{BB962C8B-B14F-4D97-AF65-F5344CB8AC3E}">
        <p14:creationId xmlns:p14="http://schemas.microsoft.com/office/powerpoint/2010/main" val="386965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youtube.com/watch?v=ksmwP6D06sY"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E16CC-4D20-43D2-8140-9BAFA8D3A259}"/>
              </a:ext>
            </a:extLst>
          </p:cNvPr>
          <p:cNvSpPr/>
          <p:nvPr/>
        </p:nvSpPr>
        <p:spPr>
          <a:xfrm>
            <a:off x="0" y="3733800"/>
            <a:ext cx="9144000" cy="3124200"/>
          </a:xfrm>
          <a:prstGeom prst="rect">
            <a:avLst/>
          </a:prstGeom>
          <a:solidFill>
            <a:srgbClr val="00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Resource Development\Campaign\2017\CORE PowerPoint\CORE PowerPoint Background Imag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21"/>
          <a:stretch/>
        </p:blipFill>
        <p:spPr bwMode="auto">
          <a:xfrm>
            <a:off x="137383" y="1438"/>
            <a:ext cx="8877860" cy="327516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313" y="1600200"/>
            <a:ext cx="9144000" cy="914400"/>
          </a:xfrm>
        </p:spPr>
        <p:txBody>
          <a:bodyPr>
            <a:normAutofit/>
          </a:bodyPr>
          <a:lstStyle/>
          <a:p>
            <a:r>
              <a:rPr lang="en-US" sz="2400">
                <a:latin typeface="Arial" panose="020B0604020202020204" pitchFamily="34" charset="0"/>
                <a:cs typeface="Arial" panose="020B0604020202020204" pitchFamily="34" charset="0"/>
              </a:rPr>
              <a:t> </a:t>
            </a:r>
          </a:p>
        </p:txBody>
      </p:sp>
      <p:pic>
        <p:nvPicPr>
          <p:cNvPr id="6" name="Picture 5" descr="A close up of a sign&#10;&#10;Description automatically generated">
            <a:extLst>
              <a:ext uri="{FF2B5EF4-FFF2-40B4-BE49-F238E27FC236}">
                <a16:creationId xmlns:a16="http://schemas.microsoft.com/office/drawing/2014/main" id="{35068B5A-7A41-408F-809B-13B7B5DC2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224338"/>
            <a:ext cx="6858000" cy="2143125"/>
          </a:xfrm>
          <a:prstGeom prst="rect">
            <a:avLst/>
          </a:prstGeom>
        </p:spPr>
      </p:pic>
      <p:sp>
        <p:nvSpPr>
          <p:cNvPr id="7" name="Subtitle 2">
            <a:extLst>
              <a:ext uri="{FF2B5EF4-FFF2-40B4-BE49-F238E27FC236}">
                <a16:creationId xmlns:a16="http://schemas.microsoft.com/office/drawing/2014/main" id="{C859F0EB-F637-459B-A6FC-A42AD20047D6}"/>
              </a:ext>
            </a:extLst>
          </p:cNvPr>
          <p:cNvSpPr txBox="1">
            <a:spLocks/>
          </p:cNvSpPr>
          <p:nvPr/>
        </p:nvSpPr>
        <p:spPr>
          <a:xfrm>
            <a:off x="12091" y="1752600"/>
            <a:ext cx="9144000"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a:latin typeface="Arial" panose="020B0604020202020204" pitchFamily="34" charset="0"/>
                <a:cs typeface="Arial" panose="020B0604020202020204" pitchFamily="34" charset="0"/>
              </a:rPr>
              <a:t>Your Logo Here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80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333" b="18889"/>
          <a:stretch/>
        </p:blipFill>
        <p:spPr>
          <a:xfrm>
            <a:off x="134469" y="804723"/>
            <a:ext cx="8875059" cy="4648200"/>
          </a:xfrm>
          <a:prstGeom prst="rect">
            <a:avLst/>
          </a:prstGeom>
        </p:spPr>
      </p:pic>
      <p:pic>
        <p:nvPicPr>
          <p:cNvPr id="6" name="Picture 5">
            <a:extLst>
              <a:ext uri="{FF2B5EF4-FFF2-40B4-BE49-F238E27FC236}">
                <a16:creationId xmlns:a16="http://schemas.microsoft.com/office/drawing/2014/main" id="{753262BE-A691-4B8A-BC7E-DCEBB77F50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299" y="5690937"/>
            <a:ext cx="3581400" cy="1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8635C23-0BEA-4250-94E3-4770F6DBD0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300" y="5562600"/>
            <a:ext cx="3581400" cy="1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54C79C1-0DF5-455B-84E5-818FA7688254}"/>
              </a:ext>
            </a:extLst>
          </p:cNvPr>
          <p:cNvSpPr txBox="1"/>
          <p:nvPr/>
        </p:nvSpPr>
        <p:spPr>
          <a:xfrm>
            <a:off x="3197" y="346897"/>
            <a:ext cx="91296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2682"/>
                </a:solidFill>
                <a:latin typeface="Arial"/>
                <a:cs typeface="Arial"/>
              </a:rPr>
              <a:t>TRADITIONAL APPROACH</a:t>
            </a:r>
            <a:endParaRPr lang="en-US" sz="3200">
              <a:cs typeface="Calibri"/>
            </a:endParaRPr>
          </a:p>
        </p:txBody>
      </p:sp>
    </p:spTree>
    <p:extLst>
      <p:ext uri="{BB962C8B-B14F-4D97-AF65-F5344CB8AC3E}">
        <p14:creationId xmlns:p14="http://schemas.microsoft.com/office/powerpoint/2010/main" val="20010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2245" b="18889"/>
          <a:stretch/>
        </p:blipFill>
        <p:spPr>
          <a:xfrm>
            <a:off x="134470" y="839754"/>
            <a:ext cx="8875059" cy="4722845"/>
          </a:xfrm>
          <a:prstGeom prst="rect">
            <a:avLst/>
          </a:prstGeom>
        </p:spPr>
      </p:pic>
      <p:pic>
        <p:nvPicPr>
          <p:cNvPr id="6" name="Picture 5">
            <a:extLst>
              <a:ext uri="{FF2B5EF4-FFF2-40B4-BE49-F238E27FC236}">
                <a16:creationId xmlns:a16="http://schemas.microsoft.com/office/drawing/2014/main" id="{E3D1FD0F-83A5-498C-B51A-4CB9DFFA41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300" y="5690937"/>
            <a:ext cx="3581400" cy="1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C8D0A08-B222-4F96-93EF-E831A23087E5}"/>
              </a:ext>
            </a:extLst>
          </p:cNvPr>
          <p:cNvSpPr txBox="1"/>
          <p:nvPr/>
        </p:nvSpPr>
        <p:spPr>
          <a:xfrm>
            <a:off x="-448" y="330761"/>
            <a:ext cx="91296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2682"/>
                </a:solidFill>
                <a:latin typeface="Arial"/>
                <a:cs typeface="Arial"/>
              </a:rPr>
              <a:t>CORE APPROACH</a:t>
            </a:r>
            <a:endParaRPr lang="en-US" sz="3200" dirty="0">
              <a:cs typeface="Calibri"/>
            </a:endParaRPr>
          </a:p>
        </p:txBody>
      </p:sp>
    </p:spTree>
    <p:extLst>
      <p:ext uri="{BB962C8B-B14F-4D97-AF65-F5344CB8AC3E}">
        <p14:creationId xmlns:p14="http://schemas.microsoft.com/office/powerpoint/2010/main" val="407566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378B-0340-4B45-BAA1-9EBCD153E426}"/>
              </a:ext>
            </a:extLst>
          </p:cNvPr>
          <p:cNvSpPr>
            <a:spLocks noGrp="1"/>
          </p:cNvSpPr>
          <p:nvPr>
            <p:ph type="title"/>
          </p:nvPr>
        </p:nvSpPr>
        <p:spPr>
          <a:xfrm>
            <a:off x="0" y="0"/>
            <a:ext cx="9144000" cy="1417638"/>
          </a:xfrm>
          <a:solidFill>
            <a:srgbClr val="002682"/>
          </a:solidFill>
        </p:spPr>
        <p:txBody>
          <a:bodyPr>
            <a:normAutofit/>
          </a:bodyPr>
          <a:lstStyle/>
          <a:p>
            <a:r>
              <a:rPr lang="en-US" sz="3200" b="1">
                <a:solidFill>
                  <a:srgbClr val="FFFFFF"/>
                </a:solidFill>
                <a:latin typeface="Arial" panose="020B0604020202020204" pitchFamily="34" charset="0"/>
                <a:cs typeface="Arial" panose="020B0604020202020204" pitchFamily="34" charset="0"/>
              </a:rPr>
              <a:t>2020 IMPACT:</a:t>
            </a:r>
            <a:br>
              <a:rPr lang="en-US" sz="3200" b="1">
                <a:solidFill>
                  <a:srgbClr val="FFFFFF"/>
                </a:solidFill>
                <a:latin typeface="Arial" panose="020B0604020202020204" pitchFamily="34" charset="0"/>
                <a:cs typeface="Arial" panose="020B0604020202020204" pitchFamily="34" charset="0"/>
              </a:rPr>
            </a:br>
            <a:r>
              <a:rPr lang="en-US" sz="3200" b="1">
                <a:solidFill>
                  <a:srgbClr val="FFFFFF"/>
                </a:solidFill>
                <a:latin typeface="Arial" panose="020B0604020202020204" pitchFamily="34" charset="0"/>
                <a:cs typeface="Arial" panose="020B0604020202020204" pitchFamily="34" charset="0"/>
              </a:rPr>
              <a:t>COLLABORATIVES &amp; COVID-19</a:t>
            </a:r>
          </a:p>
        </p:txBody>
      </p:sp>
      <p:pic>
        <p:nvPicPr>
          <p:cNvPr id="5" name="Picture 4" descr="Chart, bubble chart&#10;&#10;Description automatically generated">
            <a:extLst>
              <a:ext uri="{FF2B5EF4-FFF2-40B4-BE49-F238E27FC236}">
                <a16:creationId xmlns:a16="http://schemas.microsoft.com/office/drawing/2014/main" id="{2A6E0DD9-F395-4325-A78D-81DFD966B4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89" r="60847" b="7584"/>
          <a:stretch/>
        </p:blipFill>
        <p:spPr>
          <a:xfrm>
            <a:off x="2382607" y="1525771"/>
            <a:ext cx="4143828" cy="2447099"/>
          </a:xfrm>
          <a:prstGeom prst="rect">
            <a:avLst/>
          </a:prstGeom>
        </p:spPr>
      </p:pic>
      <p:pic>
        <p:nvPicPr>
          <p:cNvPr id="8" name="Picture 7" descr="Chart, bubble chart&#10;&#10;Description automatically generated">
            <a:extLst>
              <a:ext uri="{FF2B5EF4-FFF2-40B4-BE49-F238E27FC236}">
                <a16:creationId xmlns:a16="http://schemas.microsoft.com/office/drawing/2014/main" id="{6D602333-DEC2-4932-ABFE-D310D26412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20" t="2628" r="287" b="7584"/>
          <a:stretch/>
        </p:blipFill>
        <p:spPr>
          <a:xfrm>
            <a:off x="1540117" y="4054538"/>
            <a:ext cx="6063765" cy="2681898"/>
          </a:xfrm>
          <a:prstGeom prst="rect">
            <a:avLst/>
          </a:prstGeom>
        </p:spPr>
      </p:pic>
    </p:spTree>
    <p:extLst>
      <p:ext uri="{BB962C8B-B14F-4D97-AF65-F5344CB8AC3E}">
        <p14:creationId xmlns:p14="http://schemas.microsoft.com/office/powerpoint/2010/main" val="126359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309D90-986A-4055-A671-6617AD9D82D8}"/>
              </a:ext>
            </a:extLst>
          </p:cNvPr>
          <p:cNvPicPr>
            <a:picLocks noChangeAspect="1"/>
          </p:cNvPicPr>
          <p:nvPr/>
        </p:nvPicPr>
        <p:blipFill rotWithShape="1">
          <a:blip r:embed="rId3"/>
          <a:srcRect l="-148" t="8152" r="5860" b="14348"/>
          <a:stretch/>
        </p:blipFill>
        <p:spPr>
          <a:xfrm>
            <a:off x="0" y="1264024"/>
            <a:ext cx="9144000" cy="4227755"/>
          </a:xfrm>
          <a:prstGeom prst="rect">
            <a:avLst/>
          </a:prstGeom>
        </p:spPr>
      </p:pic>
      <p:pic>
        <p:nvPicPr>
          <p:cNvPr id="5" name="Picture 4">
            <a:extLst>
              <a:ext uri="{FF2B5EF4-FFF2-40B4-BE49-F238E27FC236}">
                <a16:creationId xmlns:a16="http://schemas.microsoft.com/office/drawing/2014/main" id="{7FF3C358-A143-4708-917D-9CAA4A0F46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300" y="5690937"/>
            <a:ext cx="3581400" cy="1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5"/>
            <a:extLst>
              <a:ext uri="{FF2B5EF4-FFF2-40B4-BE49-F238E27FC236}">
                <a16:creationId xmlns:a16="http://schemas.microsoft.com/office/drawing/2014/main" id="{8F15FDFC-86C4-4595-97DB-9CAEAFFE3A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7185" y="2851206"/>
            <a:ext cx="809625" cy="8096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5B77C9AD-2E75-43F3-B0B9-1BE9F858FD12}"/>
              </a:ext>
            </a:extLst>
          </p:cNvPr>
          <p:cNvSpPr txBox="1"/>
          <p:nvPr/>
        </p:nvSpPr>
        <p:spPr>
          <a:xfrm>
            <a:off x="0" y="346897"/>
            <a:ext cx="91296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2682"/>
                </a:solidFill>
                <a:latin typeface="Arial"/>
                <a:cs typeface="Arial"/>
              </a:rPr>
              <a:t>IN THEIR OWN WORDS: BETHANY</a:t>
            </a:r>
            <a:endParaRPr lang="en-US" sz="3200" dirty="0">
              <a:cs typeface="Calibri"/>
            </a:endParaRPr>
          </a:p>
        </p:txBody>
      </p:sp>
    </p:spTree>
    <p:extLst>
      <p:ext uri="{BB962C8B-B14F-4D97-AF65-F5344CB8AC3E}">
        <p14:creationId xmlns:p14="http://schemas.microsoft.com/office/powerpoint/2010/main" val="181346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2222"/>
          <a:stretch/>
        </p:blipFill>
        <p:spPr>
          <a:xfrm>
            <a:off x="133126" y="0"/>
            <a:ext cx="8877748" cy="4648200"/>
          </a:xfrm>
          <a:prstGeom prst="rect">
            <a:avLst/>
          </a:prstGeom>
        </p:spPr>
      </p:pic>
      <p:pic>
        <p:nvPicPr>
          <p:cNvPr id="3" name="Picture 2">
            <a:extLst>
              <a:ext uri="{FF2B5EF4-FFF2-40B4-BE49-F238E27FC236}">
                <a16:creationId xmlns:a16="http://schemas.microsoft.com/office/drawing/2014/main" id="{167EC43C-8FB4-49CA-9409-17F1ED3507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1300" y="5690937"/>
            <a:ext cx="3581400" cy="1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038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ED31E3CF29A14B8CE210CD260D0388" ma:contentTypeVersion="4" ma:contentTypeDescription="Create a new document." ma:contentTypeScope="" ma:versionID="6636ba82c963ab9c0205e60dcb5d452b">
  <xsd:schema xmlns:xsd="http://www.w3.org/2001/XMLSchema" xmlns:xs="http://www.w3.org/2001/XMLSchema" xmlns:p="http://schemas.microsoft.com/office/2006/metadata/properties" xmlns:ns2="6470f50b-07ed-4892-be12-417d120b9e9d" targetNamespace="http://schemas.microsoft.com/office/2006/metadata/properties" ma:root="true" ma:fieldsID="22d7af6b8c3c0e6ba0201b611269d77a" ns2:_="">
    <xsd:import namespace="6470f50b-07ed-4892-be12-417d120b9e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0f50b-07ed-4892-be12-417d120b9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6FA653-AEC5-4396-AE41-6DD23AEB0696}">
  <ds:schemaRefs>
    <ds:schemaRef ds:uri="6470f50b-07ed-4892-be12-417d120b9e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72F052-317E-4692-8903-8A4702141B62}">
  <ds:schemaRefs>
    <ds:schemaRef ds:uri="http://schemas.microsoft.com/sharepoint/v3/contenttype/forms"/>
  </ds:schemaRefs>
</ds:datastoreItem>
</file>

<file path=customXml/itemProps3.xml><?xml version="1.0" encoding="utf-8"?>
<ds:datastoreItem xmlns:ds="http://schemas.openxmlformats.org/officeDocument/2006/customXml" ds:itemID="{09EE44B9-E4C2-4313-8A81-2E2C5C07E0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TotalTime>
  <Words>478</Words>
  <Application>Microsoft Office PowerPoint</Application>
  <PresentationFormat>On-screen Show (4:3)</PresentationFormat>
  <Paragraphs>26</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Segoe UI</vt:lpstr>
      <vt:lpstr>Office Theme</vt:lpstr>
      <vt:lpstr>PowerPoint Presentation</vt:lpstr>
      <vt:lpstr>PowerPoint Presentation</vt:lpstr>
      <vt:lpstr>PowerPoint Presentation</vt:lpstr>
      <vt:lpstr>2020 IMPACT: COLLABORATIVES &amp; COVID-19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Gustafson</dc:creator>
  <cp:lastModifiedBy>Sara McArdle</cp:lastModifiedBy>
  <cp:revision>11</cp:revision>
  <dcterms:created xsi:type="dcterms:W3CDTF">2020-10-05T17:26:33Z</dcterms:created>
  <dcterms:modified xsi:type="dcterms:W3CDTF">2021-10-26T18:21:27Z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0x01010050ED31E3CF29A14B8CE210CD260D0388</vt:lpwstr>
  </property>
</Properties>
</file>